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9" r:id="rId5"/>
    <p:sldId id="259" r:id="rId6"/>
    <p:sldId id="262" r:id="rId7"/>
    <p:sldId id="265" r:id="rId8"/>
    <p:sldId id="281" r:id="rId9"/>
    <p:sldId id="282" r:id="rId10"/>
    <p:sldId id="283" r:id="rId11"/>
    <p:sldId id="266" r:id="rId12"/>
    <p:sldId id="284" r:id="rId13"/>
    <p:sldId id="286" r:id="rId14"/>
    <p:sldId id="264" r:id="rId15"/>
    <p:sldId id="287" r:id="rId16"/>
    <p:sldId id="268" r:id="rId17"/>
    <p:sldId id="295" r:id="rId18"/>
    <p:sldId id="289" r:id="rId19"/>
    <p:sldId id="288" r:id="rId20"/>
    <p:sldId id="290" r:id="rId21"/>
    <p:sldId id="291" r:id="rId22"/>
    <p:sldId id="292" r:id="rId23"/>
    <p:sldId id="293" r:id="rId24"/>
    <p:sldId id="271" r:id="rId25"/>
    <p:sldId id="276" r:id="rId26"/>
    <p:sldId id="294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JUSTICIA%20TEMPRANA:resultasdos%20juego%20dictado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TIROLE:Libro2%20(versio&#769;n%20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TIROLE:Libro2%20(versio&#769;n%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JUSTICIA%20TEMPRANA:resultasdos%20juego%20dictado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Library:Application%20Support:Microsoft:Office:Office%202011%20AutoRecovery:Libro1%20(versi&#243;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TIROLE:Libro2%20(versio&#769;n%20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Library:Application%20Support:Microsoft:Office:Office%202011%20AutoRecovery:Libro1%20(versi&#243;n%201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TIROLE:Libro2%20(versio&#769;n%20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TIROLE:Libro2%20(versio&#769;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Hoja1!$F$26:$G$26</c:f>
              <c:strCache>
                <c:ptCount val="2"/>
                <c:pt idx="0">
                  <c:v>Dictador </c:v>
                </c:pt>
                <c:pt idx="1">
                  <c:v>Receptor</c:v>
                </c:pt>
              </c:strCache>
            </c:strRef>
          </c:cat>
          <c:val>
            <c:numRef>
              <c:f>Hoja1!$F$27:$G$27</c:f>
              <c:numCache>
                <c:formatCode>General</c:formatCode>
                <c:ptCount val="2"/>
                <c:pt idx="0">
                  <c:v>7.48</c:v>
                </c:pt>
                <c:pt idx="1">
                  <c:v>2.52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Hoja1!$E$3:$F$3</c:f>
              <c:strCache>
                <c:ptCount val="2"/>
                <c:pt idx="0">
                  <c:v>Principal </c:v>
                </c:pt>
                <c:pt idx="1">
                  <c:v>Receptor </c:v>
                </c:pt>
              </c:strCache>
            </c:strRef>
          </c:cat>
          <c:val>
            <c:numRef>
              <c:f>Hoja1!$E$4:$F$4</c:f>
              <c:numCache>
                <c:formatCode>General</c:formatCode>
                <c:ptCount val="2"/>
                <c:pt idx="0">
                  <c:v>5.45</c:v>
                </c:pt>
                <c:pt idx="1">
                  <c:v>4.54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multiLvlStrRef>
              <c:f>Hoja1!$J$4:$K$5</c:f>
              <c:multiLvlStrCache>
                <c:ptCount val="2"/>
                <c:lvl>
                  <c:pt idx="0">
                    <c:v>dictador</c:v>
                  </c:pt>
                  <c:pt idx="1">
                    <c:v>Receptor</c:v>
                  </c:pt>
                </c:lvl>
                <c:lvl>
                  <c:pt idx="0">
                    <c:v>Adultos</c:v>
                  </c:pt>
                </c:lvl>
              </c:multiLvlStrCache>
            </c:multiLvlStrRef>
          </c:cat>
          <c:val>
            <c:numRef>
              <c:f>Hoja1!$J$6:$K$6</c:f>
              <c:numCache>
                <c:formatCode>General</c:formatCode>
                <c:ptCount val="2"/>
                <c:pt idx="0">
                  <c:v>7.5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multiLvlStrRef>
              <c:f>Hoja1!$B$9:$C$10</c:f>
              <c:multiLvlStrCache>
                <c:ptCount val="2"/>
                <c:lvl>
                  <c:pt idx="0">
                    <c:v>Princicipal</c:v>
                  </c:pt>
                  <c:pt idx="1">
                    <c:v>Receptor</c:v>
                  </c:pt>
                </c:lvl>
                <c:lvl>
                  <c:pt idx="0">
                    <c:v>Rechazo</c:v>
                  </c:pt>
                </c:lvl>
              </c:multiLvlStrCache>
            </c:multiLvlStrRef>
          </c:cat>
          <c:val>
            <c:numRef>
              <c:f>Hoja1!$B$11:$C$11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multiLvlStrRef>
              <c:f>Hoja1!$J$4:$K$5</c:f>
              <c:multiLvlStrCache>
                <c:ptCount val="2"/>
                <c:lvl>
                  <c:pt idx="0">
                    <c:v>dictador</c:v>
                  </c:pt>
                  <c:pt idx="1">
                    <c:v>Receptor</c:v>
                  </c:pt>
                </c:lvl>
                <c:lvl>
                  <c:pt idx="0">
                    <c:v>Adultos</c:v>
                  </c:pt>
                </c:lvl>
              </c:multiLvlStrCache>
            </c:multiLvlStrRef>
          </c:cat>
          <c:val>
            <c:numRef>
              <c:f>Hoja1!$J$6:$K$6</c:f>
              <c:numCache>
                <c:formatCode>General</c:formatCode>
                <c:ptCount val="2"/>
                <c:pt idx="0">
                  <c:v>7.5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Hoja1!$P$66:$Q$66</c:f>
              <c:strCache>
                <c:ptCount val="2"/>
                <c:pt idx="0">
                  <c:v>Dictador </c:v>
                </c:pt>
                <c:pt idx="1">
                  <c:v>Receptor </c:v>
                </c:pt>
              </c:strCache>
            </c:strRef>
          </c:cat>
          <c:val>
            <c:numRef>
              <c:f>Hoja1!$P$67:$Q$67</c:f>
              <c:numCache>
                <c:formatCode>General</c:formatCode>
                <c:ptCount val="2"/>
                <c:pt idx="0">
                  <c:v>7.0</c:v>
                </c:pt>
                <c:pt idx="1">
                  <c:v>3.03448275862069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Hoja1!$O$24:$P$24</c:f>
              <c:strCache>
                <c:ptCount val="2"/>
                <c:pt idx="0">
                  <c:v>Egoistas</c:v>
                </c:pt>
                <c:pt idx="1">
                  <c:v>No egoistas</c:v>
                </c:pt>
              </c:strCache>
            </c:strRef>
          </c:cat>
          <c:val>
            <c:numRef>
              <c:f>Hoja1!$O$25:$P$25</c:f>
              <c:numCache>
                <c:formatCode>General</c:formatCode>
                <c:ptCount val="2"/>
                <c:pt idx="0">
                  <c:v>11.0</c:v>
                </c:pt>
                <c:pt idx="1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Hoja1!$O$25:$O$28</c:f>
              <c:strCache>
                <c:ptCount val="4"/>
                <c:pt idx="0">
                  <c:v>Tiempo</c:v>
                </c:pt>
                <c:pt idx="1">
                  <c:v>Egoistas</c:v>
                </c:pt>
                <c:pt idx="2">
                  <c:v>Media</c:v>
                </c:pt>
                <c:pt idx="3">
                  <c:v>No egoista</c:v>
                </c:pt>
              </c:strCache>
            </c:strRef>
          </c:cat>
          <c:val>
            <c:numRef>
              <c:f>Hoja1!$P$25:$P$28</c:f>
              <c:numCache>
                <c:formatCode>General</c:formatCode>
                <c:ptCount val="4"/>
                <c:pt idx="1">
                  <c:v>8.69</c:v>
                </c:pt>
                <c:pt idx="2">
                  <c:v>11.07</c:v>
                </c:pt>
                <c:pt idx="3">
                  <c:v>11.82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3085336"/>
        <c:axId val="2123324152"/>
      </c:lineChart>
      <c:catAx>
        <c:axId val="2123085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3324152"/>
        <c:crosses val="autoZero"/>
        <c:auto val="1"/>
        <c:lblAlgn val="ctr"/>
        <c:lblOffset val="100"/>
        <c:noMultiLvlLbl val="0"/>
      </c:catAx>
      <c:valAx>
        <c:axId val="2123324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3085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Hoja1!$K$7:$L$8</c:f>
              <c:multiLvlStrCache>
                <c:ptCount val="2"/>
                <c:lvl>
                  <c:pt idx="0">
                    <c:v>Niños</c:v>
                  </c:pt>
                  <c:pt idx="1">
                    <c:v>Niñas</c:v>
                  </c:pt>
                </c:lvl>
                <c:lvl>
                  <c:pt idx="0">
                    <c:v>Egoistas</c:v>
                  </c:pt>
                </c:lvl>
              </c:multiLvlStrCache>
            </c:multiLvlStrRef>
          </c:cat>
          <c:val>
            <c:numRef>
              <c:f>Hoja1!$K$9:$L$9</c:f>
              <c:numCache>
                <c:formatCode>General</c:formatCode>
                <c:ptCount val="2"/>
                <c:pt idx="0">
                  <c:v>3.5</c:v>
                </c:pt>
                <c:pt idx="1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1483256"/>
        <c:axId val="-2118013304"/>
      </c:barChart>
      <c:catAx>
        <c:axId val="212148325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8013304"/>
        <c:crosses val="autoZero"/>
        <c:auto val="1"/>
        <c:lblAlgn val="ctr"/>
        <c:lblOffset val="100"/>
        <c:noMultiLvlLbl val="0"/>
      </c:catAx>
      <c:valAx>
        <c:axId val="-2118013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1483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Hoja1!$O$21:$R$22</c:f>
              <c:multiLvlStrCache>
                <c:ptCount val="4"/>
                <c:lvl>
                  <c:pt idx="0">
                    <c:v>DI CTADORA</c:v>
                  </c:pt>
                  <c:pt idx="1">
                    <c:v>RECEPTORA</c:v>
                  </c:pt>
                  <c:pt idx="2">
                    <c:v>DICTADOR</c:v>
                  </c:pt>
                  <c:pt idx="3">
                    <c:v>RECEPTOR</c:v>
                  </c:pt>
                </c:lvl>
                <c:lvl>
                  <c:pt idx="0">
                    <c:v>NIÑAS</c:v>
                  </c:pt>
                  <c:pt idx="2">
                    <c:v>NIÑOS</c:v>
                  </c:pt>
                </c:lvl>
              </c:multiLvlStrCache>
            </c:multiLvlStrRef>
          </c:cat>
          <c:val>
            <c:numRef>
              <c:f>Hoja1!$O$23:$R$23</c:f>
              <c:numCache>
                <c:formatCode>General</c:formatCode>
                <c:ptCount val="4"/>
                <c:pt idx="0">
                  <c:v>6.92</c:v>
                </c:pt>
                <c:pt idx="1">
                  <c:v>4.08</c:v>
                </c:pt>
                <c:pt idx="2">
                  <c:v>7.75</c:v>
                </c:pt>
                <c:pt idx="3">
                  <c:v>2.25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7919576"/>
        <c:axId val="-2117438616"/>
      </c:barChart>
      <c:catAx>
        <c:axId val="-21179195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7438616"/>
        <c:crosses val="autoZero"/>
        <c:auto val="1"/>
        <c:lblAlgn val="ctr"/>
        <c:lblOffset val="100"/>
        <c:noMultiLvlLbl val="0"/>
      </c:catAx>
      <c:valAx>
        <c:axId val="-2117438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7919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Hoja1!$H$22:$I$22</c:f>
              <c:strCache>
                <c:ptCount val="2"/>
                <c:pt idx="0">
                  <c:v>Dictador</c:v>
                </c:pt>
                <c:pt idx="1">
                  <c:v>Receptor</c:v>
                </c:pt>
              </c:strCache>
            </c:strRef>
          </c:cat>
          <c:val>
            <c:numRef>
              <c:f>Hoja1!$H$23:$I$23</c:f>
              <c:numCache>
                <c:formatCode>General</c:formatCode>
                <c:ptCount val="2"/>
                <c:pt idx="0">
                  <c:v>6.56</c:v>
                </c:pt>
                <c:pt idx="1">
                  <c:v>3.44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multiLvlStrRef>
              <c:f>Hoja1!$J$4:$K$5</c:f>
              <c:multiLvlStrCache>
                <c:ptCount val="2"/>
                <c:lvl>
                  <c:pt idx="0">
                    <c:v>dictador</c:v>
                  </c:pt>
                  <c:pt idx="1">
                    <c:v>Receptor</c:v>
                  </c:pt>
                </c:lvl>
                <c:lvl>
                  <c:pt idx="0">
                    <c:v>Adultos</c:v>
                  </c:pt>
                </c:lvl>
              </c:multiLvlStrCache>
            </c:multiLvlStrRef>
          </c:cat>
          <c:val>
            <c:numRef>
              <c:f>Hoja1!$J$6:$K$6</c:f>
              <c:numCache>
                <c:formatCode>General</c:formatCode>
                <c:ptCount val="2"/>
                <c:pt idx="0">
                  <c:v>7.5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multiLvlStrRef>
              <c:f>Hoja1!$J$4:$K$5</c:f>
              <c:multiLvlStrCache>
                <c:ptCount val="2"/>
                <c:lvl>
                  <c:pt idx="0">
                    <c:v>dictador</c:v>
                  </c:pt>
                  <c:pt idx="1">
                    <c:v>Receptor</c:v>
                  </c:pt>
                </c:lvl>
                <c:lvl>
                  <c:pt idx="0">
                    <c:v>Adultos</c:v>
                  </c:pt>
                </c:lvl>
              </c:multiLvlStrCache>
            </c:multiLvlStrRef>
          </c:cat>
          <c:val>
            <c:numRef>
              <c:f>Hoja1!$J$6:$K$6</c:f>
              <c:numCache>
                <c:formatCode>General</c:formatCode>
                <c:ptCount val="2"/>
                <c:pt idx="0">
                  <c:v>7.5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D90D0-F5FD-CA4C-A7B8-3889B7C956D4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1DBBCB2-A215-2643-A7E0-3FFE58B64591}">
      <dgm:prSet phldrT="[Texto]"/>
      <dgm:spPr>
        <a:solidFill>
          <a:srgbClr val="244A58"/>
        </a:solidFill>
      </dgm:spPr>
      <dgm:t>
        <a:bodyPr/>
        <a:lstStyle/>
        <a:p>
          <a:r>
            <a:rPr lang="es-ES" dirty="0" smtClean="0"/>
            <a:t>Teoría  evolutiva de la cooperación</a:t>
          </a:r>
          <a:endParaRPr lang="es-ES" dirty="0"/>
        </a:p>
      </dgm:t>
    </dgm:pt>
    <dgm:pt modelId="{485402C9-CC6A-124C-9501-7DCCBF18501F}" type="parTrans" cxnId="{D777C972-E952-3445-AD2E-B48F6DE13904}">
      <dgm:prSet/>
      <dgm:spPr/>
      <dgm:t>
        <a:bodyPr/>
        <a:lstStyle/>
        <a:p>
          <a:endParaRPr lang="es-ES"/>
        </a:p>
      </dgm:t>
    </dgm:pt>
    <dgm:pt modelId="{F72A53F2-049D-7943-85E7-0E3D511C1202}" type="sibTrans" cxnId="{D777C972-E952-3445-AD2E-B48F6DE13904}">
      <dgm:prSet/>
      <dgm:spPr/>
      <dgm:t>
        <a:bodyPr/>
        <a:lstStyle/>
        <a:p>
          <a:endParaRPr lang="es-ES"/>
        </a:p>
      </dgm:t>
    </dgm:pt>
    <dgm:pt modelId="{355F1B52-05BB-7F42-ACF6-D1D5556F7A36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/>
            <a:t>Gramática moral innata</a:t>
          </a:r>
          <a:endParaRPr lang="es-ES" dirty="0"/>
        </a:p>
      </dgm:t>
    </dgm:pt>
    <dgm:pt modelId="{947A64D0-6F70-774D-9F33-EAAC3D95764E}" type="parTrans" cxnId="{BCA92C67-FAAD-504E-B8D5-66F2E544CCE8}">
      <dgm:prSet/>
      <dgm:spPr/>
      <dgm:t>
        <a:bodyPr/>
        <a:lstStyle/>
        <a:p>
          <a:endParaRPr lang="es-ES"/>
        </a:p>
      </dgm:t>
    </dgm:pt>
    <dgm:pt modelId="{8BAE9F8D-AAA4-2C47-B725-9C66D495F4E1}" type="sibTrans" cxnId="{BCA92C67-FAAD-504E-B8D5-66F2E544CCE8}">
      <dgm:prSet/>
      <dgm:spPr/>
      <dgm:t>
        <a:bodyPr/>
        <a:lstStyle/>
        <a:p>
          <a:endParaRPr lang="es-ES"/>
        </a:p>
      </dgm:t>
    </dgm:pt>
    <dgm:pt modelId="{4B677A31-7913-374F-9CA3-24EFB835D62D}" type="pres">
      <dgm:prSet presAssocID="{BDCD90D0-F5FD-CA4C-A7B8-3889B7C956D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398A057-2654-5C4D-82D4-923816C622EE}" type="pres">
      <dgm:prSet presAssocID="{BDCD90D0-F5FD-CA4C-A7B8-3889B7C956D4}" presName="comp1" presStyleCnt="0"/>
      <dgm:spPr/>
    </dgm:pt>
    <dgm:pt modelId="{CAAE6C9E-C47E-354C-A5F0-C48AA5E97308}" type="pres">
      <dgm:prSet presAssocID="{BDCD90D0-F5FD-CA4C-A7B8-3889B7C956D4}" presName="circle1" presStyleLbl="node1" presStyleIdx="0" presStyleCnt="2"/>
      <dgm:spPr/>
      <dgm:t>
        <a:bodyPr/>
        <a:lstStyle/>
        <a:p>
          <a:endParaRPr lang="es-ES"/>
        </a:p>
      </dgm:t>
    </dgm:pt>
    <dgm:pt modelId="{FED53862-5E83-7340-B3C1-EF2B44340CDF}" type="pres">
      <dgm:prSet presAssocID="{BDCD90D0-F5FD-CA4C-A7B8-3889B7C956D4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F19C01-8A08-2C46-9351-420C0B7BEBE2}" type="pres">
      <dgm:prSet presAssocID="{BDCD90D0-F5FD-CA4C-A7B8-3889B7C956D4}" presName="comp2" presStyleCnt="0"/>
      <dgm:spPr/>
    </dgm:pt>
    <dgm:pt modelId="{A242E43A-AAD1-6746-A466-21DD6F1087FC}" type="pres">
      <dgm:prSet presAssocID="{BDCD90D0-F5FD-CA4C-A7B8-3889B7C956D4}" presName="circle2" presStyleLbl="node1" presStyleIdx="1" presStyleCnt="2"/>
      <dgm:spPr/>
      <dgm:t>
        <a:bodyPr/>
        <a:lstStyle/>
        <a:p>
          <a:endParaRPr lang="es-ES"/>
        </a:p>
      </dgm:t>
    </dgm:pt>
    <dgm:pt modelId="{870ADB7C-9EC7-D849-A8F1-B3BFFF055FE6}" type="pres">
      <dgm:prSet presAssocID="{BDCD90D0-F5FD-CA4C-A7B8-3889B7C956D4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777C972-E952-3445-AD2E-B48F6DE13904}" srcId="{BDCD90D0-F5FD-CA4C-A7B8-3889B7C956D4}" destId="{A1DBBCB2-A215-2643-A7E0-3FFE58B64591}" srcOrd="0" destOrd="0" parTransId="{485402C9-CC6A-124C-9501-7DCCBF18501F}" sibTransId="{F72A53F2-049D-7943-85E7-0E3D511C1202}"/>
    <dgm:cxn modelId="{BCA92C67-FAAD-504E-B8D5-66F2E544CCE8}" srcId="{BDCD90D0-F5FD-CA4C-A7B8-3889B7C956D4}" destId="{355F1B52-05BB-7F42-ACF6-D1D5556F7A36}" srcOrd="1" destOrd="0" parTransId="{947A64D0-6F70-774D-9F33-EAAC3D95764E}" sibTransId="{8BAE9F8D-AAA4-2C47-B725-9C66D495F4E1}"/>
    <dgm:cxn modelId="{592BBFE2-7ABE-5C41-89C3-23FC09B46B28}" type="presOf" srcId="{A1DBBCB2-A215-2643-A7E0-3FFE58B64591}" destId="{FED53862-5E83-7340-B3C1-EF2B44340CDF}" srcOrd="1" destOrd="0" presId="urn:microsoft.com/office/officeart/2005/8/layout/venn2"/>
    <dgm:cxn modelId="{08D56AC0-B6C3-3D48-B27F-B3BA407793C2}" type="presOf" srcId="{355F1B52-05BB-7F42-ACF6-D1D5556F7A36}" destId="{870ADB7C-9EC7-D849-A8F1-B3BFFF055FE6}" srcOrd="1" destOrd="0" presId="urn:microsoft.com/office/officeart/2005/8/layout/venn2"/>
    <dgm:cxn modelId="{F76A2317-23D2-3246-9003-EA72A60E6A85}" type="presOf" srcId="{355F1B52-05BB-7F42-ACF6-D1D5556F7A36}" destId="{A242E43A-AAD1-6746-A466-21DD6F1087FC}" srcOrd="0" destOrd="0" presId="urn:microsoft.com/office/officeart/2005/8/layout/venn2"/>
    <dgm:cxn modelId="{C357C040-E21A-974F-89F6-37F50FDAEB4B}" type="presOf" srcId="{BDCD90D0-F5FD-CA4C-A7B8-3889B7C956D4}" destId="{4B677A31-7913-374F-9CA3-24EFB835D62D}" srcOrd="0" destOrd="0" presId="urn:microsoft.com/office/officeart/2005/8/layout/venn2"/>
    <dgm:cxn modelId="{5BFBA5B2-E874-3149-A3BB-F6705110594E}" type="presOf" srcId="{A1DBBCB2-A215-2643-A7E0-3FFE58B64591}" destId="{CAAE6C9E-C47E-354C-A5F0-C48AA5E97308}" srcOrd="0" destOrd="0" presId="urn:microsoft.com/office/officeart/2005/8/layout/venn2"/>
    <dgm:cxn modelId="{5E32668A-87E5-DF4B-B601-3BEF6B576EB2}" type="presParOf" srcId="{4B677A31-7913-374F-9CA3-24EFB835D62D}" destId="{1398A057-2654-5C4D-82D4-923816C622EE}" srcOrd="0" destOrd="0" presId="urn:microsoft.com/office/officeart/2005/8/layout/venn2"/>
    <dgm:cxn modelId="{24085061-D4AC-954E-9230-F69E44EBD7E7}" type="presParOf" srcId="{1398A057-2654-5C4D-82D4-923816C622EE}" destId="{CAAE6C9E-C47E-354C-A5F0-C48AA5E97308}" srcOrd="0" destOrd="0" presId="urn:microsoft.com/office/officeart/2005/8/layout/venn2"/>
    <dgm:cxn modelId="{775B3525-BCBB-B441-BC27-76638C84D2A2}" type="presParOf" srcId="{1398A057-2654-5C4D-82D4-923816C622EE}" destId="{FED53862-5E83-7340-B3C1-EF2B44340CDF}" srcOrd="1" destOrd="0" presId="urn:microsoft.com/office/officeart/2005/8/layout/venn2"/>
    <dgm:cxn modelId="{B1C74BE8-061C-4A4D-8966-5B211747242A}" type="presParOf" srcId="{4B677A31-7913-374F-9CA3-24EFB835D62D}" destId="{29F19C01-8A08-2C46-9351-420C0B7BEBE2}" srcOrd="1" destOrd="0" presId="urn:microsoft.com/office/officeart/2005/8/layout/venn2"/>
    <dgm:cxn modelId="{5EE28BDF-03E6-8243-9D9B-F70CB5F9C9B8}" type="presParOf" srcId="{29F19C01-8A08-2C46-9351-420C0B7BEBE2}" destId="{A242E43A-AAD1-6746-A466-21DD6F1087FC}" srcOrd="0" destOrd="0" presId="urn:microsoft.com/office/officeart/2005/8/layout/venn2"/>
    <dgm:cxn modelId="{FA7DE777-D14F-D14C-8888-F39573D6CA74}" type="presParOf" srcId="{29F19C01-8A08-2C46-9351-420C0B7BEBE2}" destId="{870ADB7C-9EC7-D849-A8F1-B3BFFF055FE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E6C9E-C47E-354C-A5F0-C48AA5E97308}">
      <dsp:nvSpPr>
        <dsp:cNvPr id="0" name=""/>
        <dsp:cNvSpPr/>
      </dsp:nvSpPr>
      <dsp:spPr>
        <a:xfrm>
          <a:off x="1756895" y="0"/>
          <a:ext cx="4257022" cy="4257022"/>
        </a:xfrm>
        <a:prstGeom prst="ellipse">
          <a:avLst/>
        </a:prstGeom>
        <a:solidFill>
          <a:srgbClr val="244A58"/>
        </a:soli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Teoría  evolutiva de la cooperación</a:t>
          </a:r>
          <a:endParaRPr lang="es-ES" sz="1700" kern="1200" dirty="0"/>
        </a:p>
      </dsp:txBody>
      <dsp:txXfrm>
        <a:off x="2767938" y="319276"/>
        <a:ext cx="2234936" cy="723693"/>
      </dsp:txXfrm>
    </dsp:sp>
    <dsp:sp modelId="{A242E43A-AAD1-6746-A466-21DD6F1087FC}">
      <dsp:nvSpPr>
        <dsp:cNvPr id="0" name=""/>
        <dsp:cNvSpPr/>
      </dsp:nvSpPr>
      <dsp:spPr>
        <a:xfrm>
          <a:off x="2289023" y="1064255"/>
          <a:ext cx="3192766" cy="3192766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Gramática moral innata</a:t>
          </a:r>
          <a:endParaRPr lang="es-ES" sz="1700" kern="1200" dirty="0"/>
        </a:p>
      </dsp:txBody>
      <dsp:txXfrm>
        <a:off x="2756593" y="1862447"/>
        <a:ext cx="2257626" cy="1596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ió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87552"/>
          </a:xfrm>
        </p:spPr>
        <p:txBody>
          <a:bodyPr/>
          <a:lstStyle/>
          <a:p>
            <a:r>
              <a:rPr lang="es-ES" dirty="0" smtClean="0"/>
              <a:t>Justicia temprana II</a:t>
            </a:r>
            <a:r>
              <a:rPr lang="es-ES" dirty="0" smtClean="0"/>
              <a:t>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Juego  del Dictador entre  menores  de 4- 6 años. </a:t>
            </a:r>
          </a:p>
          <a:p>
            <a:r>
              <a:rPr lang="es-ES" dirty="0" smtClean="0"/>
              <a:t>F. Garrido, Blanca Parrilla , Isabel </a:t>
            </a:r>
            <a:r>
              <a:rPr lang="es-ES" dirty="0" err="1" smtClean="0"/>
              <a:t>Balza</a:t>
            </a:r>
            <a:r>
              <a:rPr lang="es-ES" dirty="0" smtClean="0"/>
              <a:t>. Universidad de Jaén</a:t>
            </a:r>
            <a:r>
              <a:rPr lang="es-ES" dirty="0" smtClean="0"/>
              <a:t>.</a:t>
            </a:r>
          </a:p>
          <a:p>
            <a:r>
              <a:rPr lang="es-ES" dirty="0" smtClean="0"/>
              <a:t>III Seminario de </a:t>
            </a:r>
            <a:r>
              <a:rPr lang="es-ES" dirty="0" smtClean="0"/>
              <a:t>Éticas aplicadas. </a:t>
            </a:r>
            <a:r>
              <a:rPr lang="es-ES" dirty="0" err="1" smtClean="0"/>
              <a:t>Univresidad</a:t>
            </a:r>
            <a:r>
              <a:rPr lang="es-ES" dirty="0" smtClean="0"/>
              <a:t> de Granada.5 y </a:t>
            </a:r>
            <a:r>
              <a:rPr lang="es-ES" smtClean="0"/>
              <a:t>6  septiembre </a:t>
            </a:r>
            <a:r>
              <a:rPr lang="es-ES" dirty="0" smtClean="0"/>
              <a:t>2016</a:t>
            </a:r>
            <a:r>
              <a:rPr lang="es-ES" dirty="0" smtClean="0"/>
              <a:t>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830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Resultados: media de reparto de tacos  de plastilina dictadores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0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Resultados: medias conducta </a:t>
            </a:r>
            <a:r>
              <a:rPr lang="es-ES" smtClean="0"/>
              <a:t>no egoísta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030954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55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201503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Resultados: </a:t>
            </a:r>
            <a:r>
              <a:rPr lang="es-ES" dirty="0" err="1" smtClean="0"/>
              <a:t>Indididuos</a:t>
            </a:r>
            <a:r>
              <a:rPr lang="es-ES" dirty="0" smtClean="0"/>
              <a:t> con </a:t>
            </a:r>
            <a:r>
              <a:rPr lang="es-ES" dirty="0" err="1" smtClean="0"/>
              <a:t>coducta</a:t>
            </a:r>
            <a:r>
              <a:rPr lang="es-ES" dirty="0" smtClean="0"/>
              <a:t> egoísta (0) y no </a:t>
            </a:r>
            <a:r>
              <a:rPr lang="es-ES" dirty="0" err="1" smtClean="0"/>
              <a:t>egoista</a:t>
            </a:r>
            <a:r>
              <a:rPr lang="es-ES" dirty="0" smtClean="0"/>
              <a:t> (&gt;0)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t="-24750" b="-24750"/>
          <a:stretch>
            <a:fillRect/>
          </a:stretch>
        </p:blipFill>
        <p:spPr>
          <a:xfrm>
            <a:off x="0" y="1847402"/>
            <a:ext cx="8966026" cy="5195819"/>
          </a:xfrm>
        </p:spPr>
      </p:pic>
    </p:spTree>
    <p:extLst>
      <p:ext uri="{BB962C8B-B14F-4D97-AF65-F5344CB8AC3E}">
        <p14:creationId xmlns:p14="http://schemas.microsoft.com/office/powerpoint/2010/main" val="402820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747465"/>
          </a:xfrm>
        </p:spPr>
        <p:txBody>
          <a:bodyPr>
            <a:normAutofit fontScale="90000"/>
          </a:bodyPr>
          <a:lstStyle/>
          <a:p>
            <a:r>
              <a:rPr lang="es-ES" dirty="0"/>
              <a:t>Resultados: </a:t>
            </a:r>
            <a:r>
              <a:rPr lang="es-ES" dirty="0" err="1"/>
              <a:t>Indididuos</a:t>
            </a:r>
            <a:r>
              <a:rPr lang="es-ES" dirty="0"/>
              <a:t> con </a:t>
            </a:r>
            <a:r>
              <a:rPr lang="es-ES" dirty="0" err="1"/>
              <a:t>coducta</a:t>
            </a:r>
            <a:r>
              <a:rPr lang="es-ES" dirty="0"/>
              <a:t> egoísta (0) y no </a:t>
            </a:r>
            <a:r>
              <a:rPr lang="es-ES" dirty="0" err="1"/>
              <a:t>egoista</a:t>
            </a:r>
            <a:r>
              <a:rPr lang="es-ES" dirty="0"/>
              <a:t> (&gt;0)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82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Resultados: tiempos de respuestas.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11.07  segundos ( promedio de tiempo de respuesta)</a:t>
            </a:r>
          </a:p>
          <a:p>
            <a:r>
              <a:rPr lang="es-ES" dirty="0" smtClean="0"/>
              <a:t>8,69 segundos ( promedio de la posición egoísta 10/1)</a:t>
            </a:r>
          </a:p>
          <a:p>
            <a:r>
              <a:rPr lang="es-ES" dirty="0" smtClean="0"/>
              <a:t>-2,38% con respecto a la media.</a:t>
            </a:r>
          </a:p>
          <a:p>
            <a:r>
              <a:rPr lang="es-ES" dirty="0" smtClean="0"/>
              <a:t>11,82  segundos  (promedio conducta no </a:t>
            </a:r>
            <a:r>
              <a:rPr lang="es-ES" dirty="0" err="1" smtClean="0"/>
              <a:t>egoista</a:t>
            </a:r>
            <a:r>
              <a:rPr lang="es-ES" dirty="0" smtClean="0"/>
              <a:t>) </a:t>
            </a:r>
          </a:p>
          <a:p>
            <a:r>
              <a:rPr lang="es-ES" dirty="0" smtClean="0"/>
              <a:t>+0,75 segundos.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379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Resultados: tiempos de respuestas.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1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Resultados: género.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ES_tradnl" dirty="0">
                <a:effectLst/>
              </a:rPr>
              <a:t>La asimetría final resultante de la muestra  (69,30% niños y 31,70% niñas ) hace imposible  una asignación significativa de conductas en virtud del género.  </a:t>
            </a:r>
            <a:endParaRPr lang="es-ES" dirty="0">
              <a:effectLst/>
            </a:endParaRPr>
          </a:p>
          <a:p>
            <a:pPr lvl="0"/>
            <a:r>
              <a:rPr lang="es-ES_tradnl" dirty="0">
                <a:effectLst/>
              </a:rPr>
              <a:t>Esta disparidad en el género de la población distorsiona especialmente la  variable  relacional que vincula la decisión del dictador/a con el </a:t>
            </a:r>
            <a:r>
              <a:rPr lang="es-ES_tradnl" dirty="0" err="1">
                <a:effectLst/>
              </a:rPr>
              <a:t>geéro</a:t>
            </a:r>
            <a:r>
              <a:rPr lang="es-ES_tradnl" dirty="0">
                <a:effectLst/>
              </a:rPr>
              <a:t> del receptor/a  y en mucha menor medida en cuanto a la variable del género del dictador/a  y la   decisión de reparto. </a:t>
            </a:r>
            <a:endParaRPr lang="es-ES" dirty="0">
              <a:effectLst/>
            </a:endParaRPr>
          </a:p>
          <a:p>
            <a:pPr lvl="0"/>
            <a:r>
              <a:rPr lang="es-ES_tradnl" dirty="0">
                <a:effectLst/>
              </a:rPr>
              <a:t>En cuanto esta variable (género del dictador/a)  hay  unos resultados  divergentes entre las poblaciones de niñas y niños que han participado . Las niñas toman decisiones de reparto mas equitativa que los niños</a:t>
            </a:r>
            <a:endParaRPr lang="es-ES" dirty="0">
              <a:effectLst/>
            </a:endParaRPr>
          </a:p>
          <a:p>
            <a:pPr lvl="0"/>
            <a:r>
              <a:rPr lang="es-ES_tradnl" dirty="0">
                <a:effectLst/>
              </a:rPr>
              <a:t>Esto hace pensar que de haberse dado una población más paritaria los resultados hubiesen sido  mas propenso hacia la equidad en el  reparto que los que finalmente han sido.</a:t>
            </a:r>
            <a:endParaRPr lang="es-ES" dirty="0">
              <a:effectLst/>
            </a:endParaRPr>
          </a:p>
          <a:p>
            <a:r>
              <a:rPr lang="es-ES" dirty="0" smtClean="0">
                <a:effectLst/>
              </a:rPr>
              <a:t>1 </a:t>
            </a:r>
            <a:r>
              <a:rPr lang="es-ES_tradnl" dirty="0" smtClean="0">
                <a:effectLst/>
              </a:rPr>
              <a:t> de cada 3,5</a:t>
            </a:r>
            <a:r>
              <a:rPr lang="es-ES_tradnl" dirty="0">
                <a:effectLst/>
              </a:rPr>
              <a:t> </a:t>
            </a:r>
            <a:r>
              <a:rPr lang="es-ES_tradnl" dirty="0" smtClean="0">
                <a:effectLst/>
              </a:rPr>
              <a:t>niños toma </a:t>
            </a:r>
            <a:r>
              <a:rPr lang="es-ES_tradnl" dirty="0" err="1" smtClean="0">
                <a:effectLst/>
              </a:rPr>
              <a:t>decisones</a:t>
            </a:r>
            <a:r>
              <a:rPr lang="es-ES_tradnl" dirty="0" smtClean="0">
                <a:effectLst/>
              </a:rPr>
              <a:t> </a:t>
            </a:r>
            <a:r>
              <a:rPr lang="es-ES_tradnl" dirty="0" err="1" smtClean="0">
                <a:effectLst/>
              </a:rPr>
              <a:t>eogoistas</a:t>
            </a:r>
            <a:r>
              <a:rPr lang="es-ES_tradnl" dirty="0" smtClean="0">
                <a:effectLst/>
              </a:rPr>
              <a:t> de reparto (10/0); </a:t>
            </a:r>
            <a:r>
              <a:rPr lang="es-ES_tradnl" dirty="0" err="1" smtClean="0">
                <a:effectLst/>
              </a:rPr>
              <a:t>mietras</a:t>
            </a:r>
            <a:r>
              <a:rPr lang="es-ES_tradnl" dirty="0" smtClean="0">
                <a:effectLst/>
              </a:rPr>
              <a:t> que 1 de </a:t>
            </a:r>
            <a:r>
              <a:rPr lang="es-ES_tradnl" dirty="0" err="1" smtClean="0">
                <a:effectLst/>
              </a:rPr>
              <a:t>cad</a:t>
            </a:r>
            <a:r>
              <a:rPr lang="es-ES_tradnl" dirty="0" smtClean="0">
                <a:effectLst/>
              </a:rPr>
              <a:t> 6,5 niñas toman </a:t>
            </a:r>
            <a:r>
              <a:rPr lang="es-ES_tradnl" dirty="0" err="1" smtClean="0">
                <a:effectLst/>
              </a:rPr>
              <a:t>deciones</a:t>
            </a:r>
            <a:r>
              <a:rPr lang="es-ES_tradnl" dirty="0" smtClean="0">
                <a:effectLst/>
              </a:rPr>
              <a:t> egoístas ; </a:t>
            </a:r>
            <a:r>
              <a:rPr lang="es-ES_tradnl" dirty="0" err="1" smtClean="0">
                <a:effectLst/>
              </a:rPr>
              <a:t>prcaticamnete</a:t>
            </a:r>
            <a:r>
              <a:rPr lang="es-ES_tradnl" dirty="0" smtClean="0">
                <a:effectLst/>
              </a:rPr>
              <a:t> el doble. </a:t>
            </a:r>
            <a:endParaRPr lang="es-ES" dirty="0"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438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 : ratio de  </a:t>
            </a:r>
            <a:r>
              <a:rPr lang="es-ES" dirty="0" err="1" smtClean="0"/>
              <a:t>decisones</a:t>
            </a:r>
            <a:r>
              <a:rPr lang="es-ES" dirty="0" smtClean="0"/>
              <a:t> egoístas por género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63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Resultados: Género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t="-111175" b="-111175"/>
          <a:stretch>
            <a:fillRect/>
          </a:stretch>
        </p:blipFill>
        <p:spPr>
          <a:xfrm>
            <a:off x="685800" y="1550894"/>
            <a:ext cx="7770813" cy="5307105"/>
          </a:xfrm>
        </p:spPr>
      </p:pic>
    </p:spTree>
    <p:extLst>
      <p:ext uri="{BB962C8B-B14F-4D97-AF65-F5344CB8AC3E}">
        <p14:creationId xmlns:p14="http://schemas.microsoft.com/office/powerpoint/2010/main" val="327295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r>
              <a:rPr lang="es-ES" smtClean="0"/>
              <a:t>: Género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53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>
                <a:effectLst/>
              </a:rPr>
              <a:t>E</a:t>
            </a:r>
            <a:r>
              <a:rPr lang="es-ES_tradnl" dirty="0" smtClean="0">
                <a:effectLst/>
              </a:rPr>
              <a:t>nsayo </a:t>
            </a:r>
            <a:r>
              <a:rPr lang="es-ES_tradnl" dirty="0">
                <a:effectLst/>
              </a:rPr>
              <a:t>experimental  de juego del dictador en niños  y niñas  de 4-6 años, entre escolares del C.P. Virgen de la Angustia de </a:t>
            </a:r>
            <a:r>
              <a:rPr lang="es-ES_tradnl" dirty="0" err="1">
                <a:effectLst/>
              </a:rPr>
              <a:t>Huetor</a:t>
            </a:r>
            <a:r>
              <a:rPr lang="es-ES_tradnl" dirty="0">
                <a:effectLst/>
              </a:rPr>
              <a:t>-Vega (Granada</a:t>
            </a:r>
            <a:r>
              <a:rPr lang="es-ES_tradnl" dirty="0" smtClean="0">
                <a:effectLst/>
              </a:rPr>
              <a:t>). Mayo del 2016.</a:t>
            </a:r>
          </a:p>
          <a:p>
            <a:r>
              <a:rPr lang="es-ES_tradnl" dirty="0">
                <a:effectLst/>
              </a:rPr>
              <a:t>Este ensayo es la continuación  de un programa de  ética experimental medición de las actitudes tempranas ante cuestiones de justicia  como  la aversión a la desigualdad y  la propensión a la igualdad. </a:t>
            </a:r>
            <a:endParaRPr lang="es-ES_tradnl" dirty="0" smtClean="0">
              <a:effectLst/>
            </a:endParaRPr>
          </a:p>
          <a:p>
            <a:r>
              <a:rPr lang="es-ES_tradnl" dirty="0">
                <a:effectLst/>
              </a:rPr>
              <a:t>Para </a:t>
            </a:r>
            <a:r>
              <a:rPr lang="es-ES_tradnl" dirty="0" smtClean="0">
                <a:effectLst/>
              </a:rPr>
              <a:t> </a:t>
            </a:r>
            <a:r>
              <a:rPr lang="es-ES_tradnl" dirty="0">
                <a:effectLst/>
              </a:rPr>
              <a:t>medir la aversión a la aversión a la desigualdad  usamos el juego del ultimátum; en el caso que ahora presentamos, medimos la propensión a la igualdad </a:t>
            </a:r>
            <a:r>
              <a:rPr lang="es-ES_tradnl" dirty="0" smtClean="0">
                <a:effectLst/>
              </a:rPr>
              <a:t>/justicia por </a:t>
            </a:r>
            <a:r>
              <a:rPr lang="es-ES_tradnl" dirty="0">
                <a:effectLst/>
              </a:rPr>
              <a:t>medio de una versión adaptada del juego del dictador. </a:t>
            </a:r>
            <a:endParaRPr lang="es-ES" dirty="0">
              <a:effectLst/>
            </a:endParaRPr>
          </a:p>
          <a:p>
            <a:endParaRPr lang="es-ES_tradnl" dirty="0" smtClean="0"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07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Resultado: media de reparto entre no egoístas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t="-34420" b="-34420"/>
          <a:stretch>
            <a:fillRect/>
          </a:stretch>
        </p:blipFill>
        <p:spPr>
          <a:xfrm>
            <a:off x="0" y="1869141"/>
            <a:ext cx="9144000" cy="4257022"/>
          </a:xfrm>
        </p:spPr>
      </p:pic>
    </p:spTree>
    <p:extLst>
      <p:ext uri="{BB962C8B-B14F-4D97-AF65-F5344CB8AC3E}">
        <p14:creationId xmlns:p14="http://schemas.microsoft.com/office/powerpoint/2010/main" val="185098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Resultado: media de reparto entre no egoístas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23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Resultados: media en menores  y en adultos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t="-15354" b="-15354"/>
          <a:stretch>
            <a:fillRect/>
          </a:stretch>
        </p:blipFill>
        <p:spPr>
          <a:xfrm>
            <a:off x="685800" y="1869141"/>
            <a:ext cx="3797213" cy="4257022"/>
          </a:xfrm>
        </p:spPr>
      </p:pic>
      <p:pic>
        <p:nvPicPr>
          <p:cNvPr id="7" name="Marcador de contenido 3"/>
          <p:cNvPicPr>
            <a:picLocks noChangeAspect="1"/>
          </p:cNvPicPr>
          <p:nvPr/>
        </p:nvPicPr>
        <p:blipFill>
          <a:blip r:embed="rId3"/>
          <a:srcRect t="-187510" b="-187510"/>
          <a:stretch>
            <a:fillRect/>
          </a:stretch>
        </p:blipFill>
        <p:spPr>
          <a:xfrm>
            <a:off x="4713898" y="1396943"/>
            <a:ext cx="4098205" cy="633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2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Resultados: media en menores  y en adultos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171889"/>
              </p:ext>
            </p:extLst>
          </p:nvPr>
        </p:nvGraphicFramePr>
        <p:xfrm>
          <a:off x="589599" y="1868488"/>
          <a:ext cx="4236134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338660"/>
              </p:ext>
            </p:extLst>
          </p:nvPr>
        </p:nvGraphicFramePr>
        <p:xfrm>
          <a:off x="4825733" y="2472104"/>
          <a:ext cx="4572000" cy="285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060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Discusión: </a:t>
            </a:r>
            <a:r>
              <a:rPr lang="es-ES" dirty="0" err="1" smtClean="0"/>
              <a:t>ultimatum</a:t>
            </a:r>
            <a:r>
              <a:rPr lang="es-ES" dirty="0" smtClean="0"/>
              <a:t> /dictador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469128"/>
              </p:ext>
            </p:extLst>
          </p:nvPr>
        </p:nvGraphicFramePr>
        <p:xfrm>
          <a:off x="211644" y="1868488"/>
          <a:ext cx="4136687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370686"/>
              </p:ext>
            </p:extLst>
          </p:nvPr>
        </p:nvGraphicFramePr>
        <p:xfrm>
          <a:off x="4617695" y="1868488"/>
          <a:ext cx="4098205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227941"/>
              </p:ext>
            </p:extLst>
          </p:nvPr>
        </p:nvGraphicFramePr>
        <p:xfrm>
          <a:off x="4825733" y="2472104"/>
          <a:ext cx="4572000" cy="285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6441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Discusión: rechazo ultimátum/  dictador. </a:t>
            </a:r>
            <a:endParaRPr lang="es-ES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570375"/>
              </p:ext>
            </p:extLst>
          </p:nvPr>
        </p:nvGraphicFramePr>
        <p:xfrm>
          <a:off x="218860" y="2500007"/>
          <a:ext cx="4572000" cy="3869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869141"/>
            <a:ext cx="4105060" cy="4257022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621094"/>
              </p:ext>
            </p:extLst>
          </p:nvPr>
        </p:nvGraphicFramePr>
        <p:xfrm>
          <a:off x="4825733" y="2760760"/>
          <a:ext cx="4572000" cy="285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995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Fuente de los datos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 datos sobre el juego del ultimátum en menores de 4-6 años proviene de la </a:t>
            </a:r>
            <a:r>
              <a:rPr lang="es-ES" dirty="0" err="1" smtClean="0"/>
              <a:t>investigacion</a:t>
            </a:r>
            <a:r>
              <a:rPr lang="es-ES" dirty="0" smtClean="0"/>
              <a:t> propia </a:t>
            </a:r>
            <a:r>
              <a:rPr lang="es-ES" dirty="0" err="1" smtClean="0"/>
              <a:t>relilzada</a:t>
            </a:r>
            <a:r>
              <a:rPr lang="es-ES" dirty="0" smtClean="0"/>
              <a:t> en los cursos 2014-2015 y 2015.2016.</a:t>
            </a:r>
          </a:p>
          <a:p>
            <a:r>
              <a:rPr lang="es-ES" dirty="0" smtClean="0"/>
              <a:t>Los  datos  sobre el juego del dictador  entre adultos </a:t>
            </a:r>
            <a:r>
              <a:rPr lang="es-ES" dirty="0" err="1" smtClean="0"/>
              <a:t>peuden</a:t>
            </a:r>
            <a:r>
              <a:rPr lang="es-ES" dirty="0" smtClean="0"/>
              <a:t> ser consultados en.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185708"/>
            <a:ext cx="7770813" cy="119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8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s-ES" sz="4800" dirty="0">
                <a:effectLst/>
              </a:rPr>
              <a:t>Los resultados de este ensayo  refuerzan la hipótesis de que la  propensión no egoísta no se ve alterada en los procesos más tempranos de socialización ( menores de 6 años) con respecto a las adultos en el juego del dictador. </a:t>
            </a:r>
          </a:p>
          <a:p>
            <a:pPr lvl="0"/>
            <a:r>
              <a:rPr lang="es-ES" sz="4800" dirty="0">
                <a:effectLst/>
              </a:rPr>
              <a:t>Las diferencias entre adultos, ( alta socialización) y menores ( baja socialización) son insignificantes a diferencia  de otras conductas y disposiciones  aprendidas.</a:t>
            </a:r>
          </a:p>
          <a:p>
            <a:pPr lvl="0"/>
            <a:r>
              <a:rPr lang="es-ES" sz="4800" dirty="0">
                <a:effectLst/>
              </a:rPr>
              <a:t>El contexto de decisión  (negociada) del juego del ultimátum refuerza  la propensión al reparto equitativo y  a la cooperación, mientras que el contexto de decisión(autoritario)  del juego del dictador  deteriora tal propensión también entre los menores (&lt;6) como en los adultos. </a:t>
            </a:r>
          </a:p>
          <a:p>
            <a:pPr lvl="0"/>
            <a:r>
              <a:rPr lang="es-ES" sz="4800" dirty="0">
                <a:effectLst/>
              </a:rPr>
              <a:t>La socialización   se muestra  como un factor muy moderado de refuerzo de la propensión a la propensión  al reparto igualitario; tanto en el juego del dictador como en el del ultimátum.</a:t>
            </a:r>
          </a:p>
          <a:p>
            <a:pPr lvl="0"/>
            <a:r>
              <a:rPr lang="es-ES" sz="4800" dirty="0">
                <a:effectLst/>
              </a:rPr>
              <a:t>La  mayor  velocidad de respuesta  de las conductas   egoístas, frente a las no egoístas muestra  que la reflexividad es un factor estimulante de las conductas  altruistas y cooperativas entre menores. </a:t>
            </a:r>
          </a:p>
          <a:p>
            <a:pPr lvl="0"/>
            <a:r>
              <a:rPr lang="es-ES" sz="4800" dirty="0">
                <a:effectLst/>
              </a:rPr>
              <a:t>Con las reservas derivados de la disparidad de género de la población participante en el juego; el genero se muestra como una variable significativa en la mayor o menor propensión hacia las conductas de reparto equitativo, de tal modo que  las niñas son mas propensas a conductas no más altruistas y  cooperativas que los niños. Esta tendencia también se observa en los estudios sobre adultos, tanto en el juego del dictador como en el del ultimátum.</a:t>
            </a:r>
          </a:p>
          <a:p>
            <a:pPr lvl="0"/>
            <a:r>
              <a:rPr lang="es-ES" sz="4800" dirty="0">
                <a:effectLst/>
              </a:rPr>
              <a:t>El doble marco teórico (teoría evolutiva de la cooperación y teoría de la moral innata)  permite una comprensión explicativa de estos resultados</a:t>
            </a:r>
          </a:p>
          <a:p>
            <a:r>
              <a:rPr lang="es-ES_tradnl" sz="4800" dirty="0">
                <a:effectLst/>
              </a:rPr>
              <a:t> </a:t>
            </a:r>
            <a:endParaRPr lang="es-ES" sz="4800" dirty="0">
              <a:effectLst/>
            </a:endParaRPr>
          </a:p>
          <a:p>
            <a:pPr marL="457200" indent="-457200">
              <a:buAutoNum type="arabicPeriod" startAt="3"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457200" indent="-457200">
              <a:buAutoNum type="arabicPeriod"/>
            </a:pPr>
            <a:r>
              <a:rPr lang="es-E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864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1</a:t>
            </a:r>
            <a:r>
              <a:rPr lang="es-ES" dirty="0" smtClean="0"/>
              <a:t>, Medir la  propensión  a la justicia en menores de 4-6 años.</a:t>
            </a:r>
          </a:p>
          <a:p>
            <a:pPr marL="0" indent="0">
              <a:buNone/>
            </a:pPr>
            <a:r>
              <a:rPr lang="es-ES" dirty="0" smtClean="0"/>
              <a:t>2. Medir las diferencias de género  en la propensión a la justicia en menores de 4 a 6 años.</a:t>
            </a:r>
          </a:p>
          <a:p>
            <a:pPr marL="0" indent="0">
              <a:buNone/>
            </a:pPr>
            <a:r>
              <a:rPr lang="es-ES" dirty="0" smtClean="0"/>
              <a:t>3. Medir el tiempo de formulación  la propuesta  del dictador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001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teórico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492192"/>
              </p:ext>
            </p:extLst>
          </p:nvPr>
        </p:nvGraphicFramePr>
        <p:xfrm>
          <a:off x="685800" y="1869141"/>
          <a:ext cx="7770813" cy="4257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636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1</a:t>
            </a:r>
            <a:r>
              <a:rPr lang="es-ES" dirty="0" smtClean="0"/>
              <a:t>. Existe una propensión a la justicia en etapas muy tempranas y débiles de la socialización.</a:t>
            </a:r>
          </a:p>
          <a:p>
            <a:r>
              <a:rPr lang="es-ES" dirty="0" smtClean="0"/>
              <a:t>2.  La socialización no incrementa la  propensión a la justicia de manera significativa  </a:t>
            </a:r>
          </a:p>
          <a:p>
            <a:r>
              <a:rPr lang="es-ES" dirty="0" smtClean="0"/>
              <a:t>3. Existe una base evolutiva ( innata) de propensión a la justicia que la socialización solo puede deteriorar o incrementar debido a factores ambientales (culturales).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573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Propia de la economía experimental: Juego del dictador .</a:t>
            </a:r>
          </a:p>
          <a:p>
            <a:pPr algn="just"/>
            <a:r>
              <a:rPr lang="es-ES_tradnl" dirty="0">
                <a:effectLst/>
              </a:rPr>
              <a:t>A cuarenta niños y niñas se les ofrece la posibilidad de repartir, o quedarse con todo, una cantidad de trozos  de plastilina (10), que funcionan en esta versión adaptada como monedas. </a:t>
            </a:r>
            <a:endParaRPr lang="es-ES_tradnl" dirty="0" smtClean="0">
              <a:effectLst/>
            </a:endParaRPr>
          </a:p>
          <a:p>
            <a:pPr algn="just"/>
            <a:r>
              <a:rPr lang="es-ES_tradnl" dirty="0" smtClean="0">
                <a:effectLst/>
              </a:rPr>
              <a:t>La </a:t>
            </a:r>
            <a:r>
              <a:rPr lang="es-ES_tradnl" dirty="0">
                <a:effectLst/>
              </a:rPr>
              <a:t>decisión la toman solo sin conocer otro dato del receptor que el genero que le indica indirectamente  la monitora del ensayo. El ensayo se realiza en horario y sed escolar., pero sin que ninguno de los participantes sepa en que consiste, ni </a:t>
            </a:r>
            <a:r>
              <a:rPr lang="es-ES_tradnl" dirty="0" err="1">
                <a:effectLst/>
              </a:rPr>
              <a:t>tien</a:t>
            </a:r>
            <a:r>
              <a:rPr lang="es-ES_tradnl" dirty="0">
                <a:effectLst/>
              </a:rPr>
              <a:t> información alguna,  hasta el momento en que se le </a:t>
            </a:r>
            <a:r>
              <a:rPr lang="es-ES_tradnl" dirty="0" smtClean="0">
                <a:effectLst/>
              </a:rPr>
              <a:t>presenta</a:t>
            </a:r>
          </a:p>
          <a:p>
            <a:pPr algn="just"/>
            <a:r>
              <a:rPr lang="es-ES_tradnl" dirty="0" smtClean="0">
                <a:effectLst/>
              </a:rPr>
              <a:t>La </a:t>
            </a:r>
            <a:r>
              <a:rPr lang="es-ES_tradnl" dirty="0">
                <a:effectLst/>
              </a:rPr>
              <a:t>distribución del genero de la receptora o receptor se ha tratado de equilibrar (niño/niña, niña/</a:t>
            </a:r>
            <a:r>
              <a:rPr lang="es-ES_tradnl" dirty="0" err="1">
                <a:effectLst/>
              </a:rPr>
              <a:t>niño,niño</a:t>
            </a:r>
            <a:r>
              <a:rPr lang="es-ES_tradnl" dirty="0">
                <a:effectLst/>
              </a:rPr>
              <a:t>/niño/niña/niña). </a:t>
            </a:r>
            <a:endParaRPr lang="es-ES_tradnl" dirty="0" smtClean="0">
              <a:effectLst/>
            </a:endParaRPr>
          </a:p>
          <a:p>
            <a:pPr algn="just"/>
            <a:r>
              <a:rPr lang="es-ES_tradnl" dirty="0" smtClean="0">
                <a:effectLst/>
              </a:rPr>
              <a:t>También </a:t>
            </a:r>
            <a:r>
              <a:rPr lang="es-ES_tradnl" dirty="0">
                <a:effectLst/>
              </a:rPr>
              <a:t>se ha </a:t>
            </a:r>
            <a:r>
              <a:rPr lang="es-ES_tradnl" dirty="0" smtClean="0">
                <a:effectLst/>
              </a:rPr>
              <a:t>medido </a:t>
            </a:r>
            <a:r>
              <a:rPr lang="es-ES_tradnl" dirty="0">
                <a:effectLst/>
              </a:rPr>
              <a:t>el tiempo </a:t>
            </a:r>
            <a:r>
              <a:rPr lang="es-ES_tradnl" dirty="0" smtClean="0">
                <a:effectLst/>
              </a:rPr>
              <a:t> de respuesta.</a:t>
            </a:r>
            <a:endParaRPr lang="es-ES" dirty="0"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69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41 participantes ( sobre 40 previsto)  </a:t>
            </a:r>
          </a:p>
          <a:p>
            <a:r>
              <a:rPr lang="es-ES" dirty="0" smtClean="0"/>
              <a:t>28 niños</a:t>
            </a:r>
          </a:p>
          <a:p>
            <a:r>
              <a:rPr lang="es-ES" dirty="0" smtClean="0"/>
              <a:t>13 niñas.</a:t>
            </a:r>
          </a:p>
          <a:p>
            <a:r>
              <a:rPr lang="es-ES" dirty="0" smtClean="0"/>
              <a:t>No se cumple la simetría de género propuesta inicialmente por dificultades   coyunturales.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296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35" y="1712695"/>
            <a:ext cx="4025900" cy="5145305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310735" y="1869140"/>
            <a:ext cx="4396889" cy="4257022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3"/>
          <a:srcRect l="-32404" r="-32404"/>
          <a:stretch>
            <a:fillRect/>
          </a:stretch>
        </p:blipFill>
        <p:spPr>
          <a:xfrm>
            <a:off x="3809599" y="1712695"/>
            <a:ext cx="5906803" cy="514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6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Resultados: media de reparto de tacos  de plastilina dictadores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t="-187510" b="-187510"/>
          <a:stretch>
            <a:fillRect/>
          </a:stretch>
        </p:blipFill>
        <p:spPr>
          <a:xfrm>
            <a:off x="0" y="1550894"/>
            <a:ext cx="9144000" cy="5307106"/>
          </a:xfrm>
        </p:spPr>
      </p:pic>
    </p:spTree>
    <p:extLst>
      <p:ext uri="{BB962C8B-B14F-4D97-AF65-F5344CB8AC3E}">
        <p14:creationId xmlns:p14="http://schemas.microsoft.com/office/powerpoint/2010/main" val="156314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rtículo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Artículo.thmx</Template>
  <TotalTime>754</TotalTime>
  <Words>1116</Words>
  <Application>Microsoft Macintosh PowerPoint</Application>
  <PresentationFormat>Presentación en pantalla (4:3)</PresentationFormat>
  <Paragraphs>75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Artículo</vt:lpstr>
      <vt:lpstr>Justicia temprana II. </vt:lpstr>
      <vt:lpstr>Introducción</vt:lpstr>
      <vt:lpstr>Objetivos</vt:lpstr>
      <vt:lpstr>Marco teórico</vt:lpstr>
      <vt:lpstr>Hipótesis</vt:lpstr>
      <vt:lpstr>METODOLOGÍA</vt:lpstr>
      <vt:lpstr>Resultados.</vt:lpstr>
      <vt:lpstr>RESULTADOS</vt:lpstr>
      <vt:lpstr>Resultados: media de reparto de tacos  de plastilina dictadores</vt:lpstr>
      <vt:lpstr>Resultados: media de reparto de tacos  de plastilina dictadores</vt:lpstr>
      <vt:lpstr>Resultados: medias conducta no egoísta</vt:lpstr>
      <vt:lpstr>Resultados: Indididuos con coducta egoísta (0) y no egoista (&gt;0)</vt:lpstr>
      <vt:lpstr>Resultados: Indididuos con coducta egoísta (0) y no egoista (&gt;0)</vt:lpstr>
      <vt:lpstr>Resultados: tiempos de respuestas. </vt:lpstr>
      <vt:lpstr>Resultados: tiempos de respuestas. </vt:lpstr>
      <vt:lpstr>Resultados: género.</vt:lpstr>
      <vt:lpstr>Resultados : ratio de  decisones egoístas por género</vt:lpstr>
      <vt:lpstr>Resultados: Género</vt:lpstr>
      <vt:lpstr>Resultados: Género</vt:lpstr>
      <vt:lpstr>Resultado: media de reparto entre no egoístas</vt:lpstr>
      <vt:lpstr>Resultado: media de reparto entre no egoístas</vt:lpstr>
      <vt:lpstr>Resultados: media en menores  y en adultos</vt:lpstr>
      <vt:lpstr>Resultados: media en menores  y en adultos</vt:lpstr>
      <vt:lpstr>Discusión: ultimatum /dictador</vt:lpstr>
      <vt:lpstr>Discusión: rechazo ultimátum/  dictador. </vt:lpstr>
      <vt:lpstr>Fuente de los datos</vt:lpstr>
      <vt:lpstr>Conclusiones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Justicia temprana II.</dc:title>
  <dc:creator>admin</dc:creator>
  <cp:lastModifiedBy>admin</cp:lastModifiedBy>
  <cp:revision>52</cp:revision>
  <dcterms:created xsi:type="dcterms:W3CDTF">2016-09-05T06:19:23Z</dcterms:created>
  <dcterms:modified xsi:type="dcterms:W3CDTF">2016-09-07T19:31:55Z</dcterms:modified>
</cp:coreProperties>
</file>